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25"/>
  </p:notesMasterIdLst>
  <p:sldIdLst>
    <p:sldId id="256" r:id="rId2"/>
    <p:sldId id="353" r:id="rId3"/>
    <p:sldId id="258" r:id="rId4"/>
    <p:sldId id="265" r:id="rId5"/>
    <p:sldId id="275" r:id="rId6"/>
    <p:sldId id="341" r:id="rId7"/>
    <p:sldId id="342" r:id="rId8"/>
    <p:sldId id="343" r:id="rId9"/>
    <p:sldId id="285" r:id="rId10"/>
    <p:sldId id="344" r:id="rId11"/>
    <p:sldId id="345" r:id="rId12"/>
    <p:sldId id="346" r:id="rId13"/>
    <p:sldId id="347" r:id="rId14"/>
    <p:sldId id="296" r:id="rId15"/>
    <p:sldId id="261" r:id="rId16"/>
    <p:sldId id="348" r:id="rId17"/>
    <p:sldId id="301" r:id="rId18"/>
    <p:sldId id="349" r:id="rId19"/>
    <p:sldId id="350" r:id="rId20"/>
    <p:sldId id="311" r:id="rId21"/>
    <p:sldId id="351" r:id="rId22"/>
    <p:sldId id="352" r:id="rId23"/>
    <p:sldId id="340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45D55-697E-470E-812B-10AB9DE328BA}">
  <a:tblStyle styleId="{75845D55-697E-470E-812B-10AB9DE32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42" autoAdjust="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8568703f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8568703f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78568703f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78568703f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df007b87c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df007b87c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ade6deaed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ade6deaed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ade6deaed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ade6deaed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TITLE_AND_DESCRIPTION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74" name="Google Shape;174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3011250" y="2320775"/>
            <a:ext cx="31215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"/>
          </p:nvPr>
        </p:nvSpPr>
        <p:spPr>
          <a:xfrm>
            <a:off x="30936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 idx="2" hasCustomPrompt="1"/>
          </p:nvPr>
        </p:nvSpPr>
        <p:spPr>
          <a:xfrm>
            <a:off x="283755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36" name="Google Shape;336;p3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40" name="Google Shape;340;p3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1" name="Google Shape;341;p35"/>
          <p:cNvSpPr txBox="1">
            <a:spLocks noGrp="1"/>
          </p:cNvSpPr>
          <p:nvPr>
            <p:ph type="subTitle" idx="1"/>
          </p:nvPr>
        </p:nvSpPr>
        <p:spPr>
          <a:xfrm>
            <a:off x="905768" y="3696900"/>
            <a:ext cx="14838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2"/>
          </p:nvPr>
        </p:nvSpPr>
        <p:spPr>
          <a:xfrm>
            <a:off x="6756832" y="3696900"/>
            <a:ext cx="14814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subTitle" idx="3"/>
          </p:nvPr>
        </p:nvSpPr>
        <p:spPr>
          <a:xfrm>
            <a:off x="2857723" y="3696900"/>
            <a:ext cx="14814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subTitle" idx="4"/>
          </p:nvPr>
        </p:nvSpPr>
        <p:spPr>
          <a:xfrm>
            <a:off x="4807277" y="3696900"/>
            <a:ext cx="14814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title" idx="5" hasCustomPrompt="1"/>
          </p:nvPr>
        </p:nvSpPr>
        <p:spPr>
          <a:xfrm>
            <a:off x="6756832" y="1541500"/>
            <a:ext cx="1481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35"/>
          <p:cNvSpPr txBox="1">
            <a:spLocks noGrp="1"/>
          </p:cNvSpPr>
          <p:nvPr>
            <p:ph type="title" idx="6" hasCustomPrompt="1"/>
          </p:nvPr>
        </p:nvSpPr>
        <p:spPr>
          <a:xfrm>
            <a:off x="2857723" y="1541500"/>
            <a:ext cx="1481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5"/>
          <p:cNvSpPr txBox="1">
            <a:spLocks noGrp="1"/>
          </p:cNvSpPr>
          <p:nvPr>
            <p:ph type="title" idx="7" hasCustomPrompt="1"/>
          </p:nvPr>
        </p:nvSpPr>
        <p:spPr>
          <a:xfrm>
            <a:off x="4807277" y="1541500"/>
            <a:ext cx="1481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35"/>
          <p:cNvSpPr txBox="1">
            <a:spLocks noGrp="1"/>
          </p:cNvSpPr>
          <p:nvPr>
            <p:ph type="title" idx="8" hasCustomPrompt="1"/>
          </p:nvPr>
        </p:nvSpPr>
        <p:spPr>
          <a:xfrm>
            <a:off x="905768" y="1541500"/>
            <a:ext cx="148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3207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2077950" y="3379325"/>
            <a:ext cx="4988100" cy="1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ctrTitle"/>
          </p:nvPr>
        </p:nvSpPr>
        <p:spPr>
          <a:xfrm>
            <a:off x="1410600" y="2548402"/>
            <a:ext cx="63228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0" name="Google Shape;70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08" name="Google Shape;108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4949100" y="2320775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54612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 hasCustomPrompt="1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40" name="Google Shape;140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1" name="Google Shape;141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3644400" y="539600"/>
            <a:ext cx="18552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3093600" y="2325450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 idx="2" hasCustomPrompt="1"/>
          </p:nvPr>
        </p:nvSpPr>
        <p:spPr>
          <a:xfrm>
            <a:off x="3906300" y="3496300"/>
            <a:ext cx="13314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720000" y="2320775"/>
            <a:ext cx="33678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7200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 idx="2" hasCustomPrompt="1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58" name="Google Shape;158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9" name="Google Shape;159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 idx="2"/>
          </p:nvPr>
        </p:nvSpPr>
        <p:spPr>
          <a:xfrm>
            <a:off x="6325600" y="2329796"/>
            <a:ext cx="20925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5461200" y="4115649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81" r:id="rId11"/>
    <p:sldLayoutId id="2147483683" r:id="rId12"/>
    <p:sldLayoutId id="2147483684" r:id="rId13"/>
    <p:sldLayoutId id="214748368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slide" Target="slide3.xml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gif"/><Relationship Id="rId4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4.xml"/><Relationship Id="rId7" Type="http://schemas.openxmlformats.org/officeDocument/2006/relationships/slide" Target="slide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.xml"/><Relationship Id="rId4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>
            <a:spLocks noGrp="1"/>
          </p:cNvSpPr>
          <p:nvPr>
            <p:ph type="subTitle" idx="1"/>
          </p:nvPr>
        </p:nvSpPr>
        <p:spPr>
          <a:xfrm flipH="1">
            <a:off x="140282" y="4297123"/>
            <a:ext cx="3804000" cy="3455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Course Facilitator:</a:t>
            </a:r>
            <a:endParaRPr sz="2000" b="1" dirty="0"/>
          </a:p>
        </p:txBody>
      </p:sp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227063" y="211009"/>
            <a:ext cx="6773275" cy="2683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2"/>
                </a:solidFill>
              </a:rPr>
              <a:t>SYSTEM MODELING</a:t>
            </a:r>
            <a:br>
              <a:rPr lang="en" sz="3200" dirty="0">
                <a:solidFill>
                  <a:schemeClr val="lt2"/>
                </a:solidFill>
              </a:rPr>
            </a:br>
            <a:r>
              <a:rPr lang="en" sz="3200" dirty="0">
                <a:solidFill>
                  <a:schemeClr val="lt2"/>
                </a:solidFill>
              </a:rPr>
              <a:t>and</a:t>
            </a:r>
            <a:r>
              <a:rPr lang="en" sz="2800" dirty="0">
                <a:solidFill>
                  <a:schemeClr val="tx2"/>
                </a:solidFill>
              </a:rPr>
              <a:t> </a:t>
            </a:r>
            <a:r>
              <a:rPr lang="en" sz="3600" dirty="0">
                <a:solidFill>
                  <a:schemeClr val="tx2"/>
                </a:solidFill>
              </a:rPr>
              <a:t>DESIGN </a:t>
            </a:r>
            <a:br>
              <a:rPr lang="en" sz="3600" dirty="0">
                <a:solidFill>
                  <a:schemeClr val="dk2"/>
                </a:solidFill>
              </a:rPr>
            </a:br>
            <a:r>
              <a:rPr lang="en" sz="3600" dirty="0">
                <a:solidFill>
                  <a:schemeClr val="dk2"/>
                </a:solidFill>
              </a:rPr>
              <a:t>For A Disaster Management Mobile Application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5" name="Google Shape;395;p42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540178-E56F-353B-5D64-4788485FF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230870" y="4237074"/>
            <a:ext cx="4017568" cy="465667"/>
          </a:xfrm>
        </p:spPr>
        <p:txBody>
          <a:bodyPr/>
          <a:lstStyle/>
          <a:p>
            <a:r>
              <a:rPr lang="en-US" sz="2800" b="1" dirty="0"/>
              <a:t>Dr. NKEMENI Valery, PhD</a:t>
            </a:r>
            <a:endParaRPr lang="en-CM" sz="2800" b="1" dirty="0"/>
          </a:p>
        </p:txBody>
      </p:sp>
      <p:pic>
        <p:nvPicPr>
          <p:cNvPr id="4" name="Google Shape;2105;p100">
            <a:extLst>
              <a:ext uri="{FF2B5EF4-FFF2-40B4-BE49-F238E27FC236}">
                <a16:creationId xmlns:a16="http://schemas.microsoft.com/office/drawing/2014/main" id="{C5878799-45D6-4336-2397-3A11D1CD7E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438" y="1026841"/>
            <a:ext cx="2923562" cy="37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C0AF85-21CE-3E9B-CC68-65BDA2EA9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1744980"/>
            <a:ext cx="5463540" cy="304669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REPORT INCIDENTS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REQUEST EMERGENCY ASSISTANCE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RECEIVE ALERTS AND NOTIFICATIONS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ACCESS PREPAREDNESS RESOURCES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ACCESS EMERGENCY INFO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ACCESS EMERGENCY CONTACT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MULTILANGUAGE SUPPORT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LOGIN</a:t>
            </a:r>
            <a:endParaRPr lang="en-CM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581202-F21A-570E-27EE-E52B43579B2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24840" y="173980"/>
            <a:ext cx="7780020" cy="1104900"/>
          </a:xfrm>
        </p:spPr>
        <p:txBody>
          <a:bodyPr/>
          <a:lstStyle/>
          <a:p>
            <a:r>
              <a:rPr lang="en-US" sz="4400" dirty="0"/>
              <a:t>USE CASES FOR THE VARIOUS ACTORS</a:t>
            </a:r>
            <a:endParaRPr lang="en-CM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D74D6-ABBE-738E-7919-160D599D1676}"/>
              </a:ext>
            </a:extLst>
          </p:cNvPr>
          <p:cNvSpPr txBox="1"/>
          <p:nvPr/>
        </p:nvSpPr>
        <p:spPr>
          <a:xfrm>
            <a:off x="624840" y="1278880"/>
            <a:ext cx="2080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" sz="2800" dirty="0">
                <a:solidFill>
                  <a:schemeClr val="bg2"/>
                </a:solidFill>
                <a:latin typeface="Anton"/>
                <a:ea typeface="Anton"/>
                <a:cs typeface="Anton"/>
                <a:sym typeface="Anton"/>
              </a:rPr>
              <a:t>USER/CITIZEN</a:t>
            </a:r>
          </a:p>
        </p:txBody>
      </p:sp>
    </p:spTree>
    <p:extLst>
      <p:ext uri="{BB962C8B-B14F-4D97-AF65-F5344CB8AC3E}">
        <p14:creationId xmlns:p14="http://schemas.microsoft.com/office/powerpoint/2010/main" val="2766585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6EB891-84DB-45B8-7AA5-F0D5C054A1A3}"/>
              </a:ext>
            </a:extLst>
          </p:cNvPr>
          <p:cNvSpPr txBox="1"/>
          <p:nvPr/>
        </p:nvSpPr>
        <p:spPr>
          <a:xfrm>
            <a:off x="-68580" y="379720"/>
            <a:ext cx="4503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" sz="2800" dirty="0">
                <a:solidFill>
                  <a:schemeClr val="bg2"/>
                </a:solidFill>
                <a:latin typeface="Anton"/>
                <a:ea typeface="Anton"/>
                <a:cs typeface="Anton"/>
                <a:sym typeface="Anton"/>
              </a:rPr>
              <a:t>EMERGENCY RESPONDERS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725DDE-C398-9FF1-08E4-589657474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602" y="1036320"/>
            <a:ext cx="4732338" cy="1855133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1800" b="1" dirty="0"/>
              <a:t>RECEIVE INCIDENT REPORT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1800" b="1" dirty="0"/>
              <a:t>DISSEMINATE EMERGENCY INFORMATION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1800" b="1" dirty="0"/>
              <a:t>PROVIDE MEDICAL ASSISTANCE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1800" b="1" dirty="0"/>
              <a:t>LOGIN</a:t>
            </a:r>
          </a:p>
          <a:p>
            <a:pPr>
              <a:buFont typeface="Arial" panose="020B0604020202020204" pitchFamily="34" charset="0"/>
              <a:buChar char="•"/>
            </a:pPr>
            <a:endParaRPr lang="en-CM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882ED-817A-FAFA-866B-316F6C4AF41E}"/>
              </a:ext>
            </a:extLst>
          </p:cNvPr>
          <p:cNvSpPr txBox="1"/>
          <p:nvPr/>
        </p:nvSpPr>
        <p:spPr>
          <a:xfrm>
            <a:off x="0" y="2629843"/>
            <a:ext cx="4503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" sz="2800" dirty="0">
                <a:solidFill>
                  <a:schemeClr val="bg2"/>
                </a:solidFill>
                <a:latin typeface="Anton"/>
                <a:ea typeface="Anton"/>
                <a:cs typeface="Anton"/>
                <a:sym typeface="Anton"/>
              </a:rPr>
              <a:t>SYSTEM ADMINISTRATOR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955621-3B59-C677-D4B1-B23A06C58D08}"/>
              </a:ext>
            </a:extLst>
          </p:cNvPr>
          <p:cNvSpPr txBox="1">
            <a:spLocks/>
          </p:cNvSpPr>
          <p:nvPr/>
        </p:nvSpPr>
        <p:spPr>
          <a:xfrm>
            <a:off x="411162" y="3315980"/>
            <a:ext cx="473233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MANAGE USER ACCOUNT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MAINTAIN THE SYSTEM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UPDATE RESOURCES</a:t>
            </a:r>
          </a:p>
          <a:p>
            <a:pPr>
              <a:buFont typeface="Arial" panose="020B0604020202020204" pitchFamily="34" charset="0"/>
              <a:buChar char="•"/>
            </a:pPr>
            <a:endParaRPr lang="en-CM" dirty="0"/>
          </a:p>
        </p:txBody>
      </p:sp>
    </p:spTree>
    <p:extLst>
      <p:ext uri="{BB962C8B-B14F-4D97-AF65-F5344CB8AC3E}">
        <p14:creationId xmlns:p14="http://schemas.microsoft.com/office/powerpoint/2010/main" val="234301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5610E8-C7DD-A55C-D363-EFF1355FE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40" y="1600200"/>
            <a:ext cx="4259700" cy="177501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1800" b="1" dirty="0"/>
              <a:t>PROVIDE RESOURCES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1800" b="1" dirty="0"/>
              <a:t>MANAGE EMERGENCY RESOURCES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1800" b="1" dirty="0"/>
              <a:t>DISSEMINATE PUBLIC INFORMATION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M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2F121-4B26-BCF6-D5BE-DF46E409F99F}"/>
              </a:ext>
            </a:extLst>
          </p:cNvPr>
          <p:cNvSpPr txBox="1"/>
          <p:nvPr/>
        </p:nvSpPr>
        <p:spPr>
          <a:xfrm>
            <a:off x="-121920" y="993160"/>
            <a:ext cx="4503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" sz="2800" dirty="0">
                <a:solidFill>
                  <a:schemeClr val="bg2"/>
                </a:solidFill>
                <a:latin typeface="Anton"/>
                <a:ea typeface="Anton"/>
                <a:cs typeface="Anton"/>
                <a:sym typeface="Anton"/>
              </a:rPr>
              <a:t>GOVERNMENT AGENCIES</a:t>
            </a:r>
          </a:p>
        </p:txBody>
      </p:sp>
    </p:spTree>
    <p:extLst>
      <p:ext uri="{BB962C8B-B14F-4D97-AF65-F5344CB8AC3E}">
        <p14:creationId xmlns:p14="http://schemas.microsoft.com/office/powerpoint/2010/main" val="2621809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44F88F-0B54-5A99-35BF-C0DF0FB4B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343" y="47860"/>
            <a:ext cx="5722937" cy="509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88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82"/>
          <p:cNvSpPr txBox="1">
            <a:spLocks noGrp="1"/>
          </p:cNvSpPr>
          <p:nvPr>
            <p:ph type="title"/>
          </p:nvPr>
        </p:nvSpPr>
        <p:spPr>
          <a:xfrm>
            <a:off x="3028105" y="76988"/>
            <a:ext cx="2622707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CLASS DIAGRAM</a:t>
            </a:r>
            <a:endParaRPr dirty="0"/>
          </a:p>
        </p:txBody>
      </p:sp>
      <p:sp>
        <p:nvSpPr>
          <p:cNvPr id="1569" name="Google Shape;1569;p82"/>
          <p:cNvSpPr txBox="1">
            <a:spLocks noGrp="1"/>
          </p:cNvSpPr>
          <p:nvPr>
            <p:ph type="title" idx="2"/>
          </p:nvPr>
        </p:nvSpPr>
        <p:spPr>
          <a:xfrm>
            <a:off x="3745434" y="1814988"/>
            <a:ext cx="13314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570" name="Google Shape;1570;p82"/>
          <p:cNvSpPr/>
          <p:nvPr/>
        </p:nvSpPr>
        <p:spPr>
          <a:xfrm rot="5400000">
            <a:off x="1043438" y="154855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2"/>
          <p:cNvSpPr/>
          <p:nvPr/>
        </p:nvSpPr>
        <p:spPr>
          <a:xfrm rot="5400000">
            <a:off x="1043438" y="18750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82">
            <a:hlinkClick r:id="rId3" action="ppaction://hlinksldjump"/>
          </p:cNvPr>
          <p:cNvSpPr/>
          <p:nvPr/>
        </p:nvSpPr>
        <p:spPr>
          <a:xfrm>
            <a:off x="1043456" y="22014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F915A-A5F7-F3A2-40ED-FEBAACF41A12}"/>
              </a:ext>
            </a:extLst>
          </p:cNvPr>
          <p:cNvSpPr txBox="1"/>
          <p:nvPr/>
        </p:nvSpPr>
        <p:spPr>
          <a:xfrm>
            <a:off x="0" y="3165250"/>
            <a:ext cx="6392276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Class Diagram</a:t>
            </a:r>
            <a:r>
              <a:rPr lang="en-CM" sz="1600" dirty="0"/>
              <a:t> visually represents the structure of a system by showing the system’s classes, their attributes, operations (or methods), and the relationships among objects. </a:t>
            </a:r>
          </a:p>
        </p:txBody>
      </p:sp>
      <p:pic>
        <p:nvPicPr>
          <p:cNvPr id="6" name="Google Shape;495;p47">
            <a:extLst>
              <a:ext uri="{FF2B5EF4-FFF2-40B4-BE49-F238E27FC236}">
                <a16:creationId xmlns:a16="http://schemas.microsoft.com/office/drawing/2014/main" id="{6EAC1623-0676-2068-F5A3-E31B0CF8C6B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292" y="823575"/>
            <a:ext cx="3496350" cy="34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>
            <a:spLocks noGrp="1"/>
          </p:cNvSpPr>
          <p:nvPr>
            <p:ph type="ctrTitle"/>
          </p:nvPr>
        </p:nvSpPr>
        <p:spPr>
          <a:xfrm>
            <a:off x="233199" y="-7536"/>
            <a:ext cx="901356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2"/>
                </a:solidFill>
              </a:rPr>
              <a:t>The Various Classes in our Class Diagram</a:t>
            </a:r>
          </a:p>
        </p:txBody>
      </p:sp>
      <p:sp>
        <p:nvSpPr>
          <p:cNvPr id="2" name="Google Shape;458;p45">
            <a:extLst>
              <a:ext uri="{FF2B5EF4-FFF2-40B4-BE49-F238E27FC236}">
                <a16:creationId xmlns:a16="http://schemas.microsoft.com/office/drawing/2014/main" id="{F8534594-5D22-414F-4533-325604A8682A}"/>
              </a:ext>
            </a:extLst>
          </p:cNvPr>
          <p:cNvSpPr/>
          <p:nvPr/>
        </p:nvSpPr>
        <p:spPr>
          <a:xfrm>
            <a:off x="850963" y="1269724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" name="Google Shape;464;p45">
            <a:extLst>
              <a:ext uri="{FF2B5EF4-FFF2-40B4-BE49-F238E27FC236}">
                <a16:creationId xmlns:a16="http://schemas.microsoft.com/office/drawing/2014/main" id="{4C2A85C0-6EFD-7E83-852D-6F2955F5C71F}"/>
              </a:ext>
            </a:extLst>
          </p:cNvPr>
          <p:cNvSpPr txBox="1">
            <a:spLocks/>
          </p:cNvSpPr>
          <p:nvPr/>
        </p:nvSpPr>
        <p:spPr>
          <a:xfrm>
            <a:off x="850963" y="1257558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b="1" dirty="0">
                <a:solidFill>
                  <a:schemeClr val="tx1"/>
                </a:solidFill>
                <a:latin typeface="Anton" pitchFamily="2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8ED32-0538-DCAD-3A81-31938944670C}"/>
              </a:ext>
            </a:extLst>
          </p:cNvPr>
          <p:cNvSpPr txBox="1"/>
          <p:nvPr/>
        </p:nvSpPr>
        <p:spPr>
          <a:xfrm>
            <a:off x="1644426" y="1932340"/>
            <a:ext cx="476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Anton" pitchFamily="2" charset="0"/>
              </a:rPr>
              <a:t>02</a:t>
            </a:r>
          </a:p>
        </p:txBody>
      </p:sp>
      <p:sp>
        <p:nvSpPr>
          <p:cNvPr id="6" name="Google Shape;458;p45">
            <a:extLst>
              <a:ext uri="{FF2B5EF4-FFF2-40B4-BE49-F238E27FC236}">
                <a16:creationId xmlns:a16="http://schemas.microsoft.com/office/drawing/2014/main" id="{6B0A607F-B68D-6A9D-272C-416CB7172643}"/>
              </a:ext>
            </a:extLst>
          </p:cNvPr>
          <p:cNvSpPr/>
          <p:nvPr/>
        </p:nvSpPr>
        <p:spPr>
          <a:xfrm>
            <a:off x="850963" y="209909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02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41BB8-5BFE-AA46-4836-5C202688A664}"/>
              </a:ext>
            </a:extLst>
          </p:cNvPr>
          <p:cNvSpPr txBox="1"/>
          <p:nvPr/>
        </p:nvSpPr>
        <p:spPr>
          <a:xfrm>
            <a:off x="1210679" y="1330469"/>
            <a:ext cx="1058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User</a:t>
            </a:r>
          </a:p>
        </p:txBody>
      </p:sp>
      <p:sp>
        <p:nvSpPr>
          <p:cNvPr id="9" name="Google Shape;458;p45">
            <a:extLst>
              <a:ext uri="{FF2B5EF4-FFF2-40B4-BE49-F238E27FC236}">
                <a16:creationId xmlns:a16="http://schemas.microsoft.com/office/drawing/2014/main" id="{2016BFC1-418B-305C-25D8-1B2E7343EE63}"/>
              </a:ext>
            </a:extLst>
          </p:cNvPr>
          <p:cNvSpPr/>
          <p:nvPr/>
        </p:nvSpPr>
        <p:spPr>
          <a:xfrm>
            <a:off x="850963" y="2845088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03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10" name="Google Shape;458;p45">
            <a:extLst>
              <a:ext uri="{FF2B5EF4-FFF2-40B4-BE49-F238E27FC236}">
                <a16:creationId xmlns:a16="http://schemas.microsoft.com/office/drawing/2014/main" id="{403DDA88-65CF-C423-B834-324D9AF01345}"/>
              </a:ext>
            </a:extLst>
          </p:cNvPr>
          <p:cNvSpPr/>
          <p:nvPr/>
        </p:nvSpPr>
        <p:spPr>
          <a:xfrm>
            <a:off x="850963" y="369877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04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11" name="Google Shape;458;p45">
            <a:extLst>
              <a:ext uri="{FF2B5EF4-FFF2-40B4-BE49-F238E27FC236}">
                <a16:creationId xmlns:a16="http://schemas.microsoft.com/office/drawing/2014/main" id="{4290ED66-B173-0C50-C390-408E084EBB32}"/>
              </a:ext>
            </a:extLst>
          </p:cNvPr>
          <p:cNvSpPr/>
          <p:nvPr/>
        </p:nvSpPr>
        <p:spPr>
          <a:xfrm>
            <a:off x="850963" y="4448698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05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443971-8A81-0D51-5BD7-7F1D425BE63A}"/>
              </a:ext>
            </a:extLst>
          </p:cNvPr>
          <p:cNvSpPr txBox="1"/>
          <p:nvPr/>
        </p:nvSpPr>
        <p:spPr>
          <a:xfrm>
            <a:off x="1075213" y="2180982"/>
            <a:ext cx="1454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System: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500FC-6A56-3CCE-1064-97A2AB249F9B}"/>
              </a:ext>
            </a:extLst>
          </p:cNvPr>
          <p:cNvSpPr txBox="1"/>
          <p:nvPr/>
        </p:nvSpPr>
        <p:spPr>
          <a:xfrm>
            <a:off x="1299463" y="2938539"/>
            <a:ext cx="2237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Emergency Resources: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9D99F9-76C3-0EEE-699E-1FD50ED80FF4}"/>
              </a:ext>
            </a:extLst>
          </p:cNvPr>
          <p:cNvSpPr txBox="1"/>
          <p:nvPr/>
        </p:nvSpPr>
        <p:spPr>
          <a:xfrm>
            <a:off x="1119412" y="3741190"/>
            <a:ext cx="2078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Alert/Notification: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1762D0-893E-5F57-C73E-C9059D668D1C}"/>
              </a:ext>
            </a:extLst>
          </p:cNvPr>
          <p:cNvSpPr txBox="1"/>
          <p:nvPr/>
        </p:nvSpPr>
        <p:spPr>
          <a:xfrm>
            <a:off x="1375727" y="4519209"/>
            <a:ext cx="2503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Preparedness and Mitigation:</a:t>
            </a:r>
          </a:p>
        </p:txBody>
      </p:sp>
      <p:sp>
        <p:nvSpPr>
          <p:cNvPr id="20" name="Google Shape;458;p45">
            <a:extLst>
              <a:ext uri="{FF2B5EF4-FFF2-40B4-BE49-F238E27FC236}">
                <a16:creationId xmlns:a16="http://schemas.microsoft.com/office/drawing/2014/main" id="{C6DAAB9D-994F-3054-12B1-43C923D7B185}"/>
              </a:ext>
            </a:extLst>
          </p:cNvPr>
          <p:cNvSpPr/>
          <p:nvPr/>
        </p:nvSpPr>
        <p:spPr>
          <a:xfrm>
            <a:off x="5209887" y="979787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06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51BCB-0BBD-3AF9-7C3F-948C3AA8D0D3}"/>
              </a:ext>
            </a:extLst>
          </p:cNvPr>
          <p:cNvSpPr txBox="1"/>
          <p:nvPr/>
        </p:nvSpPr>
        <p:spPr>
          <a:xfrm>
            <a:off x="5568014" y="1040515"/>
            <a:ext cx="2018066" cy="31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Incident Reporting: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3606A0-D48F-50D0-F552-DBA8C0F53534}"/>
              </a:ext>
            </a:extLst>
          </p:cNvPr>
          <p:cNvSpPr txBox="1"/>
          <p:nvPr/>
        </p:nvSpPr>
        <p:spPr>
          <a:xfrm>
            <a:off x="5292860" y="1831158"/>
            <a:ext cx="1874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Location: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D1C91-F587-6678-87E8-3307DA11AEC5}"/>
              </a:ext>
            </a:extLst>
          </p:cNvPr>
          <p:cNvSpPr txBox="1"/>
          <p:nvPr/>
        </p:nvSpPr>
        <p:spPr>
          <a:xfrm>
            <a:off x="5672624" y="3246316"/>
            <a:ext cx="2025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Offline Functionalities: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EC1476-57BF-8152-7E1F-5C4D70129674}"/>
              </a:ext>
            </a:extLst>
          </p:cNvPr>
          <p:cNvSpPr txBox="1"/>
          <p:nvPr/>
        </p:nvSpPr>
        <p:spPr>
          <a:xfrm>
            <a:off x="5584626" y="2454818"/>
            <a:ext cx="2813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Geospatial Mapping Services: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5E49E-3155-E28F-6796-4B604A9AB876}"/>
              </a:ext>
            </a:extLst>
          </p:cNvPr>
          <p:cNvSpPr txBox="1"/>
          <p:nvPr/>
        </p:nvSpPr>
        <p:spPr>
          <a:xfrm>
            <a:off x="5472657" y="3895078"/>
            <a:ext cx="2586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Multilanguage Support: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4224D-7A57-99B5-0185-1E15B5415879}"/>
              </a:ext>
            </a:extLst>
          </p:cNvPr>
          <p:cNvSpPr txBox="1"/>
          <p:nvPr/>
        </p:nvSpPr>
        <p:spPr>
          <a:xfrm>
            <a:off x="5584626" y="4532687"/>
            <a:ext cx="1312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Category:</a:t>
            </a:r>
          </a:p>
        </p:txBody>
      </p:sp>
      <p:sp>
        <p:nvSpPr>
          <p:cNvPr id="35" name="Google Shape;458;p45">
            <a:extLst>
              <a:ext uri="{FF2B5EF4-FFF2-40B4-BE49-F238E27FC236}">
                <a16:creationId xmlns:a16="http://schemas.microsoft.com/office/drawing/2014/main" id="{7A4FC118-DF86-D3DA-8C15-6009F3A09600}"/>
              </a:ext>
            </a:extLst>
          </p:cNvPr>
          <p:cNvSpPr/>
          <p:nvPr/>
        </p:nvSpPr>
        <p:spPr>
          <a:xfrm>
            <a:off x="5209887" y="1699942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07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36" name="Google Shape;458;p45">
            <a:extLst>
              <a:ext uri="{FF2B5EF4-FFF2-40B4-BE49-F238E27FC236}">
                <a16:creationId xmlns:a16="http://schemas.microsoft.com/office/drawing/2014/main" id="{3690118E-B95E-446B-87BA-A297E8C10F0B}"/>
              </a:ext>
            </a:extLst>
          </p:cNvPr>
          <p:cNvSpPr/>
          <p:nvPr/>
        </p:nvSpPr>
        <p:spPr>
          <a:xfrm>
            <a:off x="5209887" y="2433051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08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37" name="Google Shape;458;p45">
            <a:extLst>
              <a:ext uri="{FF2B5EF4-FFF2-40B4-BE49-F238E27FC236}">
                <a16:creationId xmlns:a16="http://schemas.microsoft.com/office/drawing/2014/main" id="{7C663A4F-0735-40B7-D800-D41ACA1B603F}"/>
              </a:ext>
            </a:extLst>
          </p:cNvPr>
          <p:cNvSpPr/>
          <p:nvPr/>
        </p:nvSpPr>
        <p:spPr>
          <a:xfrm>
            <a:off x="5209887" y="3161384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09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38" name="Google Shape;458;p45">
            <a:extLst>
              <a:ext uri="{FF2B5EF4-FFF2-40B4-BE49-F238E27FC236}">
                <a16:creationId xmlns:a16="http://schemas.microsoft.com/office/drawing/2014/main" id="{0126BADC-4342-B053-9EEE-AF72881FEEC4}"/>
              </a:ext>
            </a:extLst>
          </p:cNvPr>
          <p:cNvSpPr/>
          <p:nvPr/>
        </p:nvSpPr>
        <p:spPr>
          <a:xfrm>
            <a:off x="5209887" y="3889717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10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39" name="Google Shape;458;p45">
            <a:extLst>
              <a:ext uri="{FF2B5EF4-FFF2-40B4-BE49-F238E27FC236}">
                <a16:creationId xmlns:a16="http://schemas.microsoft.com/office/drawing/2014/main" id="{32CD40C8-AC05-8DE9-AAC3-266E580B73DC}"/>
              </a:ext>
            </a:extLst>
          </p:cNvPr>
          <p:cNvSpPr/>
          <p:nvPr/>
        </p:nvSpPr>
        <p:spPr>
          <a:xfrm>
            <a:off x="5209887" y="4538944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11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43302D-7DE4-BD88-399A-253924DF4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42" r="4403" b="13140"/>
          <a:stretch/>
        </p:blipFill>
        <p:spPr bwMode="auto">
          <a:xfrm>
            <a:off x="808610" y="73977"/>
            <a:ext cx="7278785" cy="4995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213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48072" y="1155033"/>
            <a:ext cx="2871209" cy="2720136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87"/>
          <p:cNvSpPr txBox="1">
            <a:spLocks noGrp="1"/>
          </p:cNvSpPr>
          <p:nvPr>
            <p:ph type="title"/>
          </p:nvPr>
        </p:nvSpPr>
        <p:spPr>
          <a:xfrm>
            <a:off x="280413" y="1732163"/>
            <a:ext cx="33678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SEQUENCE DIAGRAM</a:t>
            </a:r>
            <a:endParaRPr dirty="0"/>
          </a:p>
        </p:txBody>
      </p:sp>
      <p:sp>
        <p:nvSpPr>
          <p:cNvPr id="1675" name="Google Shape;1675;p87"/>
          <p:cNvSpPr txBox="1">
            <a:spLocks noGrp="1"/>
          </p:cNvSpPr>
          <p:nvPr>
            <p:ph type="title" idx="2"/>
          </p:nvPr>
        </p:nvSpPr>
        <p:spPr>
          <a:xfrm>
            <a:off x="1680956" y="330342"/>
            <a:ext cx="34689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76" name="Google Shape;1676;p87"/>
          <p:cNvSpPr txBox="1">
            <a:spLocks noGrp="1"/>
          </p:cNvSpPr>
          <p:nvPr>
            <p:ph type="subTitle" idx="1"/>
          </p:nvPr>
        </p:nvSpPr>
        <p:spPr>
          <a:xfrm>
            <a:off x="257986" y="3638348"/>
            <a:ext cx="6633701" cy="917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sequence diagram for a disaster management mobile app illustrates the interactions and order of events between different components or actors within the system </a:t>
            </a:r>
            <a:endParaRPr dirty="0"/>
          </a:p>
        </p:txBody>
      </p:sp>
      <p:pic>
        <p:nvPicPr>
          <p:cNvPr id="1678" name="Google Shape;1678;p87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3994938" y="344936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87"/>
          <p:cNvPicPr preferRelativeResize="0"/>
          <p:nvPr/>
        </p:nvPicPr>
        <p:blipFill rotWithShape="1">
          <a:blip r:embed="rId4">
            <a:alphaModFix/>
          </a:blip>
          <a:srcRect l="46778" t="6693" r="44094" b="81710"/>
          <a:stretch/>
        </p:blipFill>
        <p:spPr>
          <a:xfrm rot="10800000" flipH="1">
            <a:off x="7725196" y="251795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87"/>
          <p:cNvSpPr/>
          <p:nvPr/>
        </p:nvSpPr>
        <p:spPr>
          <a:xfrm>
            <a:off x="83005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1681" name="Google Shape;1681;p87"/>
          <p:cNvSpPr/>
          <p:nvPr/>
        </p:nvSpPr>
        <p:spPr>
          <a:xfrm>
            <a:off x="115650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7">
            <a:hlinkClick r:id="rId5" action="ppaction://hlinksldjump"/>
          </p:cNvPr>
          <p:cNvSpPr/>
          <p:nvPr/>
        </p:nvSpPr>
        <p:spPr>
          <a:xfrm>
            <a:off x="1482956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0757A-D966-A7A0-6B0B-7E65D515F41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15739" y="-41021"/>
            <a:ext cx="7698000" cy="1104900"/>
          </a:xfrm>
        </p:spPr>
        <p:txBody>
          <a:bodyPr/>
          <a:lstStyle/>
          <a:p>
            <a:r>
              <a:rPr lang="en-US" sz="4000" dirty="0"/>
              <a:t>The Various Objects in our System</a:t>
            </a:r>
            <a:endParaRPr lang="en-CM" sz="4000" dirty="0"/>
          </a:p>
        </p:txBody>
      </p:sp>
      <p:sp>
        <p:nvSpPr>
          <p:cNvPr id="5" name="Google Shape;458;p45">
            <a:extLst>
              <a:ext uri="{FF2B5EF4-FFF2-40B4-BE49-F238E27FC236}">
                <a16:creationId xmlns:a16="http://schemas.microsoft.com/office/drawing/2014/main" id="{A2FA48CE-DDD9-EAED-9673-7AF65F9A27E6}"/>
              </a:ext>
            </a:extLst>
          </p:cNvPr>
          <p:cNvSpPr/>
          <p:nvPr/>
        </p:nvSpPr>
        <p:spPr>
          <a:xfrm>
            <a:off x="985716" y="997721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01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6" name="Google Shape;458;p45">
            <a:extLst>
              <a:ext uri="{FF2B5EF4-FFF2-40B4-BE49-F238E27FC236}">
                <a16:creationId xmlns:a16="http://schemas.microsoft.com/office/drawing/2014/main" id="{A188EAD6-6BE0-A13C-6057-4933E071989E}"/>
              </a:ext>
            </a:extLst>
          </p:cNvPr>
          <p:cNvSpPr/>
          <p:nvPr/>
        </p:nvSpPr>
        <p:spPr>
          <a:xfrm>
            <a:off x="985716" y="1762929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02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7" name="Google Shape;458;p45">
            <a:extLst>
              <a:ext uri="{FF2B5EF4-FFF2-40B4-BE49-F238E27FC236}">
                <a16:creationId xmlns:a16="http://schemas.microsoft.com/office/drawing/2014/main" id="{A995FFED-80B8-8B45-8433-14D4EB041A4E}"/>
              </a:ext>
            </a:extLst>
          </p:cNvPr>
          <p:cNvSpPr/>
          <p:nvPr/>
        </p:nvSpPr>
        <p:spPr>
          <a:xfrm>
            <a:off x="985716" y="2485263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03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8" name="Google Shape;458;p45">
            <a:extLst>
              <a:ext uri="{FF2B5EF4-FFF2-40B4-BE49-F238E27FC236}">
                <a16:creationId xmlns:a16="http://schemas.microsoft.com/office/drawing/2014/main" id="{BA743FAC-A02B-2AB7-A8FB-74265133DF86}"/>
              </a:ext>
            </a:extLst>
          </p:cNvPr>
          <p:cNvSpPr/>
          <p:nvPr/>
        </p:nvSpPr>
        <p:spPr>
          <a:xfrm>
            <a:off x="985716" y="3207597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04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9" name="Google Shape;458;p45">
            <a:extLst>
              <a:ext uri="{FF2B5EF4-FFF2-40B4-BE49-F238E27FC236}">
                <a16:creationId xmlns:a16="http://schemas.microsoft.com/office/drawing/2014/main" id="{DAE193F2-D8BA-A45C-6610-49CE718DCEB2}"/>
              </a:ext>
            </a:extLst>
          </p:cNvPr>
          <p:cNvSpPr/>
          <p:nvPr/>
        </p:nvSpPr>
        <p:spPr>
          <a:xfrm>
            <a:off x="985716" y="3929931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05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10" name="Google Shape;458;p45">
            <a:extLst>
              <a:ext uri="{FF2B5EF4-FFF2-40B4-BE49-F238E27FC236}">
                <a16:creationId xmlns:a16="http://schemas.microsoft.com/office/drawing/2014/main" id="{485C2AE7-4F51-CD99-89EF-D79550E85831}"/>
              </a:ext>
            </a:extLst>
          </p:cNvPr>
          <p:cNvSpPr/>
          <p:nvPr/>
        </p:nvSpPr>
        <p:spPr>
          <a:xfrm>
            <a:off x="985716" y="4565198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06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11" name="Google Shape;458;p45">
            <a:extLst>
              <a:ext uri="{FF2B5EF4-FFF2-40B4-BE49-F238E27FC236}">
                <a16:creationId xmlns:a16="http://schemas.microsoft.com/office/drawing/2014/main" id="{6C997C27-93CD-7106-4DF0-358D30CE5568}"/>
              </a:ext>
            </a:extLst>
          </p:cNvPr>
          <p:cNvSpPr/>
          <p:nvPr/>
        </p:nvSpPr>
        <p:spPr>
          <a:xfrm>
            <a:off x="6121667" y="1016657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07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15" name="Google Shape;458;p45">
            <a:extLst>
              <a:ext uri="{FF2B5EF4-FFF2-40B4-BE49-F238E27FC236}">
                <a16:creationId xmlns:a16="http://schemas.microsoft.com/office/drawing/2014/main" id="{DC386A62-EB17-A669-5919-754DABFBD668}"/>
              </a:ext>
            </a:extLst>
          </p:cNvPr>
          <p:cNvSpPr/>
          <p:nvPr/>
        </p:nvSpPr>
        <p:spPr>
          <a:xfrm>
            <a:off x="6116896" y="4612641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12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16" name="Google Shape;458;p45">
            <a:extLst>
              <a:ext uri="{FF2B5EF4-FFF2-40B4-BE49-F238E27FC236}">
                <a16:creationId xmlns:a16="http://schemas.microsoft.com/office/drawing/2014/main" id="{25A545C6-0434-7F60-B3E5-A811CA8EE103}"/>
              </a:ext>
            </a:extLst>
          </p:cNvPr>
          <p:cNvSpPr/>
          <p:nvPr/>
        </p:nvSpPr>
        <p:spPr>
          <a:xfrm>
            <a:off x="6116896" y="3993493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11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17" name="Google Shape;458;p45">
            <a:extLst>
              <a:ext uri="{FF2B5EF4-FFF2-40B4-BE49-F238E27FC236}">
                <a16:creationId xmlns:a16="http://schemas.microsoft.com/office/drawing/2014/main" id="{8CB152F0-EE0D-2AF9-B73E-67AD1BBF3BD3}"/>
              </a:ext>
            </a:extLst>
          </p:cNvPr>
          <p:cNvSpPr/>
          <p:nvPr/>
        </p:nvSpPr>
        <p:spPr>
          <a:xfrm>
            <a:off x="6116896" y="3207597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10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18" name="Google Shape;458;p45">
            <a:extLst>
              <a:ext uri="{FF2B5EF4-FFF2-40B4-BE49-F238E27FC236}">
                <a16:creationId xmlns:a16="http://schemas.microsoft.com/office/drawing/2014/main" id="{C7F8E2BA-4B23-AF0C-958F-2CC09E583218}"/>
              </a:ext>
            </a:extLst>
          </p:cNvPr>
          <p:cNvSpPr/>
          <p:nvPr/>
        </p:nvSpPr>
        <p:spPr>
          <a:xfrm>
            <a:off x="6128416" y="2421701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nton" pitchFamily="2" charset="0"/>
              </a:rPr>
              <a:t>09</a:t>
            </a:r>
            <a:endParaRPr b="1"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19" name="Google Shape;458;p45">
            <a:extLst>
              <a:ext uri="{FF2B5EF4-FFF2-40B4-BE49-F238E27FC236}">
                <a16:creationId xmlns:a16="http://schemas.microsoft.com/office/drawing/2014/main" id="{2516560A-D2EF-60B3-3394-7008734F019D}"/>
              </a:ext>
            </a:extLst>
          </p:cNvPr>
          <p:cNvSpPr/>
          <p:nvPr/>
        </p:nvSpPr>
        <p:spPr>
          <a:xfrm>
            <a:off x="6128416" y="1726924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ton" pitchFamily="2" charset="0"/>
              </a:rPr>
              <a:t>08</a:t>
            </a:r>
            <a:endParaRPr dirty="0">
              <a:solidFill>
                <a:schemeClr val="tx1"/>
              </a:solidFill>
              <a:latin typeface="Anton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89B455-8D0A-27C1-4232-C3B76C2A70F8}"/>
              </a:ext>
            </a:extLst>
          </p:cNvPr>
          <p:cNvSpPr txBox="1"/>
          <p:nvPr/>
        </p:nvSpPr>
        <p:spPr>
          <a:xfrm>
            <a:off x="1554480" y="1063879"/>
            <a:ext cx="1304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/>
              <a:t>User: </a:t>
            </a:r>
            <a:endParaRPr lang="en-CM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14B8F7-861A-494E-A1CF-AE4CE9BF75C8}"/>
              </a:ext>
            </a:extLst>
          </p:cNvPr>
          <p:cNvSpPr txBox="1"/>
          <p:nvPr/>
        </p:nvSpPr>
        <p:spPr>
          <a:xfrm>
            <a:off x="1541994" y="1827960"/>
            <a:ext cx="141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 dirty="0"/>
              <a:t>System: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D1BDF9-ED3A-F9A2-5323-A1C407A9A47D}"/>
              </a:ext>
            </a:extLst>
          </p:cNvPr>
          <p:cNvSpPr txBox="1"/>
          <p:nvPr/>
        </p:nvSpPr>
        <p:spPr>
          <a:xfrm>
            <a:off x="1554480" y="2506761"/>
            <a:ext cx="1698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 dirty="0"/>
              <a:t>Alert/Notification: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3A443F-1CA8-CA77-FB99-B89CD19430D6}"/>
              </a:ext>
            </a:extLst>
          </p:cNvPr>
          <p:cNvSpPr txBox="1"/>
          <p:nvPr/>
        </p:nvSpPr>
        <p:spPr>
          <a:xfrm>
            <a:off x="1535646" y="3241784"/>
            <a:ext cx="3137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 dirty="0"/>
              <a:t>Emergency</a:t>
            </a:r>
            <a:r>
              <a:rPr lang="en-US" dirty="0"/>
              <a:t> </a:t>
            </a:r>
            <a:r>
              <a:rPr lang="en-CM" dirty="0"/>
              <a:t>Resources/Responders: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5AE5A9-4B7D-D6C1-809C-7D771A48D1D4}"/>
              </a:ext>
            </a:extLst>
          </p:cNvPr>
          <p:cNvSpPr txBox="1"/>
          <p:nvPr/>
        </p:nvSpPr>
        <p:spPr>
          <a:xfrm>
            <a:off x="1535646" y="4010299"/>
            <a:ext cx="2000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 dirty="0"/>
              <a:t>Incident Reporting: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F85908-18D7-76F1-50B5-9748BC44C259}"/>
              </a:ext>
            </a:extLst>
          </p:cNvPr>
          <p:cNvSpPr txBox="1"/>
          <p:nvPr/>
        </p:nvSpPr>
        <p:spPr>
          <a:xfrm>
            <a:off x="1541994" y="4625226"/>
            <a:ext cx="1316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 dirty="0"/>
              <a:t>Category: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5FFB51-E15F-32A1-8FFC-4DC607A2D2C3}"/>
              </a:ext>
            </a:extLst>
          </p:cNvPr>
          <p:cNvSpPr txBox="1"/>
          <p:nvPr/>
        </p:nvSpPr>
        <p:spPr>
          <a:xfrm>
            <a:off x="6627563" y="1054771"/>
            <a:ext cx="1087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 dirty="0"/>
              <a:t>Location: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6C9BF2-6C7A-4855-6569-CEC7625EDB97}"/>
              </a:ext>
            </a:extLst>
          </p:cNvPr>
          <p:cNvSpPr txBox="1"/>
          <p:nvPr/>
        </p:nvSpPr>
        <p:spPr>
          <a:xfrm>
            <a:off x="6576916" y="1739603"/>
            <a:ext cx="2651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 dirty="0"/>
              <a:t>Preparedness and Mitigation: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A2A7F0-C5DA-B7B2-1765-69C4152AB370}"/>
              </a:ext>
            </a:extLst>
          </p:cNvPr>
          <p:cNvSpPr txBox="1"/>
          <p:nvPr/>
        </p:nvSpPr>
        <p:spPr>
          <a:xfrm>
            <a:off x="6667281" y="2421701"/>
            <a:ext cx="29381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 dirty="0"/>
              <a:t>Multilanguage Support: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0691C0-FA74-E41B-280E-38C24A78488D}"/>
              </a:ext>
            </a:extLst>
          </p:cNvPr>
          <p:cNvSpPr txBox="1"/>
          <p:nvPr/>
        </p:nvSpPr>
        <p:spPr>
          <a:xfrm>
            <a:off x="6613514" y="3278108"/>
            <a:ext cx="2578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 dirty="0"/>
              <a:t>Offline Functionalities: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938946-D7C9-22C9-8F4E-81327DD3586B}"/>
              </a:ext>
            </a:extLst>
          </p:cNvPr>
          <p:cNvSpPr txBox="1"/>
          <p:nvPr/>
        </p:nvSpPr>
        <p:spPr>
          <a:xfrm>
            <a:off x="6667281" y="4053315"/>
            <a:ext cx="1960692" cy="30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 dirty="0"/>
              <a:t>Geospatial Data: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3D371-F503-785A-B282-4DCFAB1BEBB5}"/>
              </a:ext>
            </a:extLst>
          </p:cNvPr>
          <p:cNvSpPr txBox="1"/>
          <p:nvPr/>
        </p:nvSpPr>
        <p:spPr>
          <a:xfrm>
            <a:off x="6667281" y="4635710"/>
            <a:ext cx="1851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M" dirty="0"/>
              <a:t>System Updates:</a:t>
            </a:r>
          </a:p>
        </p:txBody>
      </p:sp>
    </p:spTree>
    <p:extLst>
      <p:ext uri="{BB962C8B-B14F-4D97-AF65-F5344CB8AC3E}">
        <p14:creationId xmlns:p14="http://schemas.microsoft.com/office/powerpoint/2010/main" val="54778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A72706-2327-B598-B6F1-BD9026D96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28" y="246189"/>
            <a:ext cx="5176136" cy="4904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6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2E19-77B1-2D94-0E08-C9E3DD91D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363" y="549911"/>
            <a:ext cx="4494600" cy="869949"/>
          </a:xfrm>
        </p:spPr>
        <p:txBody>
          <a:bodyPr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Group Two</a:t>
            </a:r>
            <a:endParaRPr lang="en-CM" sz="3200" dirty="0">
              <a:latin typeface="Arial Black" panose="020B0A040201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157619-21A6-FFBA-26D3-168159C7502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-110501"/>
            <a:ext cx="5367533" cy="1104900"/>
          </a:xfrm>
        </p:spPr>
        <p:txBody>
          <a:bodyPr/>
          <a:lstStyle/>
          <a:p>
            <a:r>
              <a:rPr lang="en-US" sz="2400" dirty="0"/>
              <a:t>Presented</a:t>
            </a:r>
            <a:r>
              <a:rPr lang="en-US" sz="3200" dirty="0"/>
              <a:t> By</a:t>
            </a:r>
            <a:endParaRPr lang="en-CM" sz="3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3958EC-D7C2-9E59-5986-F2F8050F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05454"/>
              </p:ext>
            </p:extLst>
          </p:nvPr>
        </p:nvGraphicFramePr>
        <p:xfrm>
          <a:off x="838200" y="1631949"/>
          <a:ext cx="7766154" cy="2961640"/>
        </p:xfrm>
        <a:graphic>
          <a:graphicData uri="http://schemas.openxmlformats.org/drawingml/2006/table">
            <a:tbl>
              <a:tblPr firstRow="1" bandRow="1">
                <a:tableStyleId>{75845D55-697E-470E-812B-10AB9DE328BA}</a:tableStyleId>
              </a:tblPr>
              <a:tblGrid>
                <a:gridCol w="4348397">
                  <a:extLst>
                    <a:ext uri="{9D8B030D-6E8A-4147-A177-3AD203B41FA5}">
                      <a16:colId xmlns:a16="http://schemas.microsoft.com/office/drawing/2014/main" val="2108865460"/>
                    </a:ext>
                  </a:extLst>
                </a:gridCol>
                <a:gridCol w="3417757">
                  <a:extLst>
                    <a:ext uri="{9D8B030D-6E8A-4147-A177-3AD203B41FA5}">
                      <a16:colId xmlns:a16="http://schemas.microsoft.com/office/drawing/2014/main" val="1947231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NAMES </a:t>
                      </a:r>
                      <a:endParaRPr lang="en-CM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MATRICULE</a:t>
                      </a:r>
                      <a:endParaRPr lang="en-CM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41591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r>
                        <a:rPr lang="en-CM" dirty="0"/>
                        <a:t>QUINUEL TABOT NDIP-AGBOR</a:t>
                      </a:r>
                    </a:p>
                    <a:p>
                      <a:endParaRPr lang="en-CM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M" dirty="0"/>
                        <a:t>FE21A300</a:t>
                      </a:r>
                    </a:p>
                    <a:p>
                      <a:endParaRPr lang="en-CM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841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M" dirty="0"/>
                        <a:t>SIRRI THERESIA ANYE</a:t>
                      </a:r>
                    </a:p>
                    <a:p>
                      <a:endParaRPr lang="en-CM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M" dirty="0"/>
                        <a:t>FE21A306</a:t>
                      </a:r>
                    </a:p>
                    <a:p>
                      <a:endParaRPr lang="en-CM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61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M" dirty="0"/>
                        <a:t>NGONCHI RAMATOU YOLAND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M" dirty="0"/>
                        <a:t>FE21A260</a:t>
                      </a:r>
                    </a:p>
                    <a:p>
                      <a:endParaRPr lang="en-CM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7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M" dirty="0"/>
                        <a:t>CHE BLAISE NJI</a:t>
                      </a:r>
                    </a:p>
                    <a:p>
                      <a:endParaRPr lang="en-CM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M" dirty="0"/>
                        <a:t>FE21A157</a:t>
                      </a:r>
                    </a:p>
                    <a:p>
                      <a:endParaRPr lang="en-CM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24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M" dirty="0"/>
                        <a:t>LIMA CHARLES</a:t>
                      </a:r>
                    </a:p>
                    <a:p>
                      <a:endParaRPr lang="en-CM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M" dirty="0"/>
                        <a:t>FE21A225</a:t>
                      </a:r>
                    </a:p>
                    <a:p>
                      <a:endParaRPr lang="en-CM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92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63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97"/>
          <p:cNvSpPr txBox="1">
            <a:spLocks noGrp="1"/>
          </p:cNvSpPr>
          <p:nvPr>
            <p:ph type="title" idx="2"/>
          </p:nvPr>
        </p:nvSpPr>
        <p:spPr>
          <a:xfrm>
            <a:off x="5684341" y="1832259"/>
            <a:ext cx="3227274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DEPLOYMENT DIAGRAM</a:t>
            </a:r>
            <a:endParaRPr dirty="0"/>
          </a:p>
        </p:txBody>
      </p:sp>
      <p:sp>
        <p:nvSpPr>
          <p:cNvPr id="2020" name="Google Shape;2020;p97"/>
          <p:cNvSpPr txBox="1">
            <a:spLocks noGrp="1"/>
          </p:cNvSpPr>
          <p:nvPr>
            <p:ph type="subTitle" idx="1"/>
          </p:nvPr>
        </p:nvSpPr>
        <p:spPr>
          <a:xfrm>
            <a:off x="2286000" y="3900775"/>
            <a:ext cx="6739467" cy="709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Deployment Diagram illustrates how software components and hardware nodes interact and are distributed across a network or infrastructure. </a:t>
            </a:r>
          </a:p>
        </p:txBody>
      </p:sp>
      <p:sp>
        <p:nvSpPr>
          <p:cNvPr id="2021" name="Google Shape;2021;p97"/>
          <p:cNvSpPr txBox="1">
            <a:spLocks noGrp="1"/>
          </p:cNvSpPr>
          <p:nvPr>
            <p:ph type="title"/>
          </p:nvPr>
        </p:nvSpPr>
        <p:spPr>
          <a:xfrm>
            <a:off x="551550" y="65250"/>
            <a:ext cx="34689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022" name="Google Shape;2022;p97"/>
          <p:cNvSpPr/>
          <p:nvPr/>
        </p:nvSpPr>
        <p:spPr>
          <a:xfrm>
            <a:off x="7465763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97"/>
          <p:cNvSpPr/>
          <p:nvPr/>
        </p:nvSpPr>
        <p:spPr>
          <a:xfrm>
            <a:off x="7792213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4" name="Google Shape;2024;p9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>
            <a:off x="4649420" y="1459813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97">
            <a:hlinkClick r:id="rId4" action="ppaction://hlinksldjump"/>
          </p:cNvPr>
          <p:cNvSpPr/>
          <p:nvPr/>
        </p:nvSpPr>
        <p:spPr>
          <a:xfrm>
            <a:off x="8118681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652;p54">
            <a:extLst>
              <a:ext uri="{FF2B5EF4-FFF2-40B4-BE49-F238E27FC236}">
                <a16:creationId xmlns:a16="http://schemas.microsoft.com/office/drawing/2014/main" id="{53028530-DE8C-237D-579E-2D6564C296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045" t="10205" r="7028" b="10561"/>
          <a:stretch/>
        </p:blipFill>
        <p:spPr>
          <a:xfrm>
            <a:off x="118533" y="1091188"/>
            <a:ext cx="3227275" cy="296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4676-D462-936E-FC56-CA5FC4085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00" y="-110500"/>
            <a:ext cx="8246200" cy="1104900"/>
          </a:xfrm>
        </p:spPr>
        <p:txBody>
          <a:bodyPr/>
          <a:lstStyle/>
          <a:p>
            <a:r>
              <a:rPr lang="en-US" sz="2800" dirty="0"/>
              <a:t>The Various components of the Deployment Diagram</a:t>
            </a:r>
            <a:endParaRPr lang="en-CM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9FA731-1B58-C460-3FE3-2A101A6AD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798" y="994400"/>
            <a:ext cx="5215267" cy="3798951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2000" b="1" dirty="0"/>
              <a:t>USERS: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2000" b="1" dirty="0"/>
              <a:t>MOBILE NETWORK: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2000" b="1" dirty="0"/>
              <a:t>REACT NATIVE APP (FRONTEND):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2000" b="1" dirty="0"/>
              <a:t>CONTENT DELIVERY NETWORK (CDN)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2000" b="1" dirty="0"/>
              <a:t>NODE.JS API SERVER (BACKEND):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2000" b="1" dirty="0"/>
              <a:t>API GATEWAY (OPTIONAL):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2000" b="1" dirty="0"/>
              <a:t>CLOUD LOAD BALANCER: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M" sz="2000" b="1" dirty="0"/>
              <a:t>MONGODB DATABASE:</a:t>
            </a:r>
          </a:p>
        </p:txBody>
      </p:sp>
    </p:spTree>
    <p:extLst>
      <p:ext uri="{BB962C8B-B14F-4D97-AF65-F5344CB8AC3E}">
        <p14:creationId xmlns:p14="http://schemas.microsoft.com/office/powerpoint/2010/main" val="4076023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6A4095-BBFD-29C8-F1C3-D7329F20B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42" y="64363"/>
            <a:ext cx="3199025" cy="500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1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AEB3324-121D-49E6-182B-3C237E1BDE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09862" y="1179760"/>
            <a:ext cx="8618616" cy="38469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800" dirty="0"/>
              <a:t>  Disaster management is a critical area that requires efficient and effective coordination among various stakeholders and users. Mobile applications can play a significant role in disaster management by providing real-time information, enabling communication, and facilitating coordination. </a:t>
            </a:r>
            <a:endParaRPr lang="en-CM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4025D5-622D-42E7-0F03-A577F8C2F7CC}"/>
              </a:ext>
            </a:extLst>
          </p:cNvPr>
          <p:cNvSpPr txBox="1">
            <a:spLocks/>
          </p:cNvSpPr>
          <p:nvPr/>
        </p:nvSpPr>
        <p:spPr>
          <a:xfrm>
            <a:off x="582278" y="355058"/>
            <a:ext cx="82462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800" dirty="0"/>
              <a:t>CONCLUSION</a:t>
            </a:r>
            <a:endParaRPr lang="en-CM" sz="2800" dirty="0"/>
          </a:p>
        </p:txBody>
      </p:sp>
    </p:spTree>
    <p:extLst>
      <p:ext uri="{BB962C8B-B14F-4D97-AF65-F5344CB8AC3E}">
        <p14:creationId xmlns:p14="http://schemas.microsoft.com/office/powerpoint/2010/main" val="27463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>
            <a:hlinkClick r:id="rId3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847224" y="1636803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/>
              <a:t> INTRODUCTION</a:t>
            </a:r>
            <a:endParaRPr dirty="0"/>
          </a:p>
        </p:txBody>
      </p:sp>
      <p:sp>
        <p:nvSpPr>
          <p:cNvPr id="407" name="Google Shape;407;p44"/>
          <p:cNvSpPr txBox="1">
            <a:spLocks noGrp="1"/>
          </p:cNvSpPr>
          <p:nvPr>
            <p:ph type="subTitle" idx="1"/>
          </p:nvPr>
        </p:nvSpPr>
        <p:spPr>
          <a:xfrm>
            <a:off x="847224" y="1879877"/>
            <a:ext cx="325347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408" name="Google Shape;408;p44">
            <a:hlinkClick r:id="rId4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847500" y="2798697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02.</a:t>
            </a:r>
            <a:r>
              <a:rPr lang="en" dirty="0"/>
              <a:t> CONTEXT DIAGRAM</a:t>
            </a:r>
            <a:endParaRPr dirty="0"/>
          </a:p>
        </p:txBody>
      </p:sp>
      <p:sp>
        <p:nvSpPr>
          <p:cNvPr id="409" name="Google Shape;409;p44"/>
          <p:cNvSpPr txBox="1">
            <a:spLocks noGrp="1"/>
          </p:cNvSpPr>
          <p:nvPr>
            <p:ph type="subTitle" idx="3"/>
          </p:nvPr>
        </p:nvSpPr>
        <p:spPr>
          <a:xfrm>
            <a:off x="558625" y="3141575"/>
            <a:ext cx="355475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the system’s scope and external interactions.</a:t>
            </a:r>
            <a:endParaRPr dirty="0"/>
          </a:p>
        </p:txBody>
      </p:sp>
      <p:sp>
        <p:nvSpPr>
          <p:cNvPr id="410" name="Google Shape;410;p44">
            <a:hlinkClick r:id="rId5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860176" y="4058494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03.</a:t>
            </a:r>
            <a:r>
              <a:rPr lang="en" dirty="0"/>
              <a:t> USE CASE DIAGRAM</a:t>
            </a:r>
            <a:endParaRPr dirty="0"/>
          </a:p>
        </p:txBody>
      </p:sp>
      <p:sp>
        <p:nvSpPr>
          <p:cNvPr id="411" name="Google Shape;411;p44"/>
          <p:cNvSpPr txBox="1">
            <a:spLocks noGrp="1"/>
          </p:cNvSpPr>
          <p:nvPr>
            <p:ph type="subTitle" idx="5"/>
          </p:nvPr>
        </p:nvSpPr>
        <p:spPr>
          <a:xfrm>
            <a:off x="815866" y="4238644"/>
            <a:ext cx="3284834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Capture the functional requirements and interactions..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subTitle" idx="7"/>
          </p:nvPr>
        </p:nvSpPr>
        <p:spPr>
          <a:xfrm>
            <a:off x="5043299" y="1942199"/>
            <a:ext cx="365976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the system’s structure and relationships.</a:t>
            </a:r>
            <a:endParaRPr dirty="0"/>
          </a:p>
        </p:txBody>
      </p:sp>
      <p:sp>
        <p:nvSpPr>
          <p:cNvPr id="413" name="Google Shape;413;p44">
            <a:hlinkClick r:id="rId6" action="ppaction://hlinksldjump"/>
          </p:cNvPr>
          <p:cNvSpPr txBox="1">
            <a:spLocks noGrp="1"/>
          </p:cNvSpPr>
          <p:nvPr>
            <p:ph type="ctrTitle" idx="6"/>
          </p:nvPr>
        </p:nvSpPr>
        <p:spPr>
          <a:xfrm>
            <a:off x="4978112" y="1636803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04.</a:t>
            </a:r>
            <a:r>
              <a:rPr lang="en" dirty="0"/>
              <a:t> CLASS DIAGRAM</a:t>
            </a:r>
            <a:endParaRPr dirty="0"/>
          </a:p>
        </p:txBody>
      </p:sp>
      <p:sp>
        <p:nvSpPr>
          <p:cNvPr id="414" name="Google Shape;414;p44">
            <a:hlinkClick r:id="rId7" action="ppaction://hlinksldjump"/>
          </p:cNvPr>
          <p:cNvSpPr txBox="1">
            <a:spLocks noGrp="1"/>
          </p:cNvSpPr>
          <p:nvPr>
            <p:ph type="ctrTitle" idx="8"/>
          </p:nvPr>
        </p:nvSpPr>
        <p:spPr>
          <a:xfrm>
            <a:off x="5043300" y="2716094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05.</a:t>
            </a:r>
            <a:r>
              <a:rPr lang="en" dirty="0"/>
              <a:t> SEQUENCE DIAGRAM</a:t>
            </a:r>
            <a:endParaRPr dirty="0"/>
          </a:p>
        </p:txBody>
      </p:sp>
      <p:sp>
        <p:nvSpPr>
          <p:cNvPr id="415" name="Google Shape;415;p44"/>
          <p:cNvSpPr txBox="1">
            <a:spLocks noGrp="1"/>
          </p:cNvSpPr>
          <p:nvPr>
            <p:ph type="subTitle" idx="9"/>
          </p:nvPr>
        </p:nvSpPr>
        <p:spPr>
          <a:xfrm>
            <a:off x="5056000" y="3109112"/>
            <a:ext cx="336799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the dynamic interactions and behaviors.</a:t>
            </a:r>
            <a:endParaRPr dirty="0"/>
          </a:p>
        </p:txBody>
      </p:sp>
      <p:sp>
        <p:nvSpPr>
          <p:cNvPr id="416" name="Google Shape;416;p44">
            <a:hlinkClick r:id="rId8" action="ppaction://hlinksldjump"/>
          </p:cNvPr>
          <p:cNvSpPr txBox="1">
            <a:spLocks noGrp="1"/>
          </p:cNvSpPr>
          <p:nvPr>
            <p:ph type="ctrTitle" idx="13"/>
          </p:nvPr>
        </p:nvSpPr>
        <p:spPr>
          <a:xfrm>
            <a:off x="5056001" y="39791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06.</a:t>
            </a:r>
            <a:r>
              <a:rPr lang="en" dirty="0"/>
              <a:t> DEPLOYMENT DIAGRAM</a:t>
            </a:r>
            <a:endParaRPr dirty="0"/>
          </a:p>
        </p:txBody>
      </p:sp>
      <p:sp>
        <p:nvSpPr>
          <p:cNvPr id="417" name="Google Shape;417;p44"/>
          <p:cNvSpPr txBox="1">
            <a:spLocks noGrp="1"/>
          </p:cNvSpPr>
          <p:nvPr>
            <p:ph type="subTitle" idx="14"/>
          </p:nvPr>
        </p:nvSpPr>
        <p:spPr>
          <a:xfrm>
            <a:off x="5056001" y="4254794"/>
            <a:ext cx="317481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 the physical deployment of the system.</a:t>
            </a:r>
            <a:endParaRPr dirty="0"/>
          </a:p>
        </p:txBody>
      </p:sp>
      <p:sp>
        <p:nvSpPr>
          <p:cNvPr id="418" name="Google Shape;418;p44"/>
          <p:cNvSpPr/>
          <p:nvPr/>
        </p:nvSpPr>
        <p:spPr>
          <a:xfrm>
            <a:off x="5625612" y="923147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4"/>
          <p:cNvSpPr/>
          <p:nvPr/>
        </p:nvSpPr>
        <p:spPr>
          <a:xfrm>
            <a:off x="4534289" y="4717407"/>
            <a:ext cx="88621" cy="7533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0" name="Google Shape;420;p44"/>
          <p:cNvCxnSpPr>
            <a:cxnSpLocks/>
            <a:endCxn id="419" idx="0"/>
          </p:cNvCxnSpPr>
          <p:nvPr/>
        </p:nvCxnSpPr>
        <p:spPr>
          <a:xfrm>
            <a:off x="4578350" y="2942894"/>
            <a:ext cx="250" cy="17745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4"/>
          <p:cNvSpPr/>
          <p:nvPr/>
        </p:nvSpPr>
        <p:spPr>
          <a:xfrm>
            <a:off x="4534289" y="1275219"/>
            <a:ext cx="88621" cy="7533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2" name="Google Shape;422;p44"/>
          <p:cNvCxnSpPr>
            <a:cxnSpLocks/>
          </p:cNvCxnSpPr>
          <p:nvPr/>
        </p:nvCxnSpPr>
        <p:spPr>
          <a:xfrm rot="10800000">
            <a:off x="4578874" y="1350550"/>
            <a:ext cx="0" cy="161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3" name="Google Shape;423;p44"/>
          <p:cNvPicPr preferRelativeResize="0"/>
          <p:nvPr/>
        </p:nvPicPr>
        <p:blipFill rotWithShape="1">
          <a:blip r:embed="rId9">
            <a:alphaModFix/>
          </a:blip>
          <a:srcRect l="42779" t="6693" r="44094" b="81710"/>
          <a:stretch/>
        </p:blipFill>
        <p:spPr>
          <a:xfrm rot="10800000" flipH="1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9">
            <a:alphaModFix/>
          </a:blip>
          <a:srcRect l="50634" t="9752" r="43731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9">
            <a:alphaModFix/>
          </a:blip>
          <a:srcRect l="50634" t="9752" r="43731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9">
            <a:alphaModFix/>
          </a:blip>
          <a:srcRect l="50634" t="9752" r="43731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52;p30">
            <a:extLst>
              <a:ext uri="{FF2B5EF4-FFF2-40B4-BE49-F238E27FC236}">
                <a16:creationId xmlns:a16="http://schemas.microsoft.com/office/drawing/2014/main" id="{4AE63930-6D58-08A0-E588-5F0217723000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l"/>
            <a:r>
              <a:rPr lang="en-US" sz="2800" dirty="0"/>
              <a:t>Table Of Contents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1"/>
          <p:cNvPicPr preferRelativeResize="0"/>
          <p:nvPr/>
        </p:nvPicPr>
        <p:blipFill rotWithShape="1">
          <a:blip r:embed="rId3">
            <a:alphaModFix/>
          </a:blip>
          <a:srcRect l="8599" t="9366" r="10350" b="5089"/>
          <a:stretch/>
        </p:blipFill>
        <p:spPr>
          <a:xfrm>
            <a:off x="162120" y="527775"/>
            <a:ext cx="2969700" cy="300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1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750350" y="13216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1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1069963" y="36421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1"/>
          <p:cNvPicPr preferRelativeResize="0"/>
          <p:nvPr/>
        </p:nvPicPr>
        <p:blipFill rotWithShape="1">
          <a:blip r:embed="rId4">
            <a:alphaModFix/>
          </a:blip>
          <a:srcRect l="46778" t="6693" r="44094" b="81710"/>
          <a:stretch/>
        </p:blipFill>
        <p:spPr>
          <a:xfrm rot="10800000" flipH="1">
            <a:off x="4571996" y="162940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1"/>
          <p:cNvSpPr txBox="1">
            <a:spLocks noGrp="1"/>
          </p:cNvSpPr>
          <p:nvPr>
            <p:ph type="title"/>
          </p:nvPr>
        </p:nvSpPr>
        <p:spPr>
          <a:xfrm>
            <a:off x="5348526" y="970476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INTRODUCTION </a:t>
            </a:r>
            <a:endParaRPr dirty="0"/>
          </a:p>
        </p:txBody>
      </p:sp>
      <p:sp>
        <p:nvSpPr>
          <p:cNvPr id="569" name="Google Shape;569;p51"/>
          <p:cNvSpPr txBox="1">
            <a:spLocks noGrp="1"/>
          </p:cNvSpPr>
          <p:nvPr>
            <p:ph type="subTitle" idx="1"/>
          </p:nvPr>
        </p:nvSpPr>
        <p:spPr>
          <a:xfrm>
            <a:off x="2743200" y="2695232"/>
            <a:ext cx="6238680" cy="21946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Disaster management is a critical area that requires efficient and effective coordination among various stakeholders and users. Mobile applications can play a significant role in disaster management by providing real-time information, enabling communication, and facilitating coordination</a:t>
            </a:r>
            <a:endParaRPr dirty="0"/>
          </a:p>
        </p:txBody>
      </p:sp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1" name="Google Shape;571;p51"/>
          <p:cNvSpPr/>
          <p:nvPr/>
        </p:nvSpPr>
        <p:spPr>
          <a:xfrm>
            <a:off x="6317578" y="147182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572" name="Google Shape;572;p51"/>
          <p:cNvSpPr/>
          <p:nvPr/>
        </p:nvSpPr>
        <p:spPr>
          <a:xfrm>
            <a:off x="3785474" y="130557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1">
            <a:hlinkClick r:id="rId5" action="ppaction://hlinksldjump"/>
          </p:cNvPr>
          <p:cNvSpPr/>
          <p:nvPr/>
        </p:nvSpPr>
        <p:spPr>
          <a:xfrm>
            <a:off x="5150526" y="130557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1"/>
          <p:cNvSpPr txBox="1">
            <a:spLocks noGrp="1"/>
          </p:cNvSpPr>
          <p:nvPr>
            <p:ph type="title"/>
          </p:nvPr>
        </p:nvSpPr>
        <p:spPr>
          <a:xfrm>
            <a:off x="4073400" y="138769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CONTEXT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/>
              <a:t>DIAGRAM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3" name="Google Shape;733;p61"/>
          <p:cNvSpPr txBox="1">
            <a:spLocks noGrp="1"/>
          </p:cNvSpPr>
          <p:nvPr>
            <p:ph type="title" idx="2"/>
          </p:nvPr>
        </p:nvSpPr>
        <p:spPr>
          <a:xfrm>
            <a:off x="6716940" y="263250"/>
            <a:ext cx="34689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34" name="Google Shape;734;p61"/>
          <p:cNvSpPr txBox="1">
            <a:spLocks noGrp="1"/>
          </p:cNvSpPr>
          <p:nvPr>
            <p:ph type="subTitle" idx="1"/>
          </p:nvPr>
        </p:nvSpPr>
        <p:spPr>
          <a:xfrm>
            <a:off x="243834" y="2105266"/>
            <a:ext cx="5534728" cy="1219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context diagram for our system consists of two main components which are</a:t>
            </a:r>
          </a:p>
        </p:txBody>
      </p:sp>
      <p:sp>
        <p:nvSpPr>
          <p:cNvPr id="735" name="Google Shape;735;p61"/>
          <p:cNvSpPr/>
          <p:nvPr/>
        </p:nvSpPr>
        <p:spPr>
          <a:xfrm>
            <a:off x="975376" y="1583843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61"/>
          <p:cNvSpPr/>
          <p:nvPr/>
        </p:nvSpPr>
        <p:spPr>
          <a:xfrm>
            <a:off x="990616" y="527182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1">
            <a:hlinkClick r:id="rId3" action="ppaction://hlinksldjump"/>
          </p:cNvPr>
          <p:cNvSpPr/>
          <p:nvPr/>
        </p:nvSpPr>
        <p:spPr>
          <a:xfrm>
            <a:off x="975376" y="1092686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33;p61">
            <a:extLst>
              <a:ext uri="{FF2B5EF4-FFF2-40B4-BE49-F238E27FC236}">
                <a16:creationId xmlns:a16="http://schemas.microsoft.com/office/drawing/2014/main" id="{B031CC5F-FF6C-BEB2-C0EC-DEC2FED570FF}"/>
              </a:ext>
            </a:extLst>
          </p:cNvPr>
          <p:cNvSpPr txBox="1">
            <a:spLocks/>
          </p:cNvSpPr>
          <p:nvPr/>
        </p:nvSpPr>
        <p:spPr>
          <a:xfrm>
            <a:off x="243834" y="3702368"/>
            <a:ext cx="845782" cy="87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7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4400" dirty="0">
                <a:solidFill>
                  <a:schemeClr val="accent4"/>
                </a:solidFill>
              </a:rPr>
              <a:t>01</a:t>
            </a:r>
          </a:p>
        </p:txBody>
      </p:sp>
      <p:sp>
        <p:nvSpPr>
          <p:cNvPr id="4" name="Google Shape;733;p61">
            <a:extLst>
              <a:ext uri="{FF2B5EF4-FFF2-40B4-BE49-F238E27FC236}">
                <a16:creationId xmlns:a16="http://schemas.microsoft.com/office/drawing/2014/main" id="{DD154029-77C7-4238-12F3-10A8C2842D96}"/>
              </a:ext>
            </a:extLst>
          </p:cNvPr>
          <p:cNvSpPr txBox="1">
            <a:spLocks/>
          </p:cNvSpPr>
          <p:nvPr/>
        </p:nvSpPr>
        <p:spPr>
          <a:xfrm>
            <a:off x="4328198" y="3700959"/>
            <a:ext cx="845782" cy="87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7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4400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5" name="Google Shape;734;p61">
            <a:extLst>
              <a:ext uri="{FF2B5EF4-FFF2-40B4-BE49-F238E27FC236}">
                <a16:creationId xmlns:a16="http://schemas.microsoft.com/office/drawing/2014/main" id="{4FF4EF4A-39FD-4FAC-40EF-457FE2F93260}"/>
              </a:ext>
            </a:extLst>
          </p:cNvPr>
          <p:cNvSpPr txBox="1">
            <a:spLocks/>
          </p:cNvSpPr>
          <p:nvPr/>
        </p:nvSpPr>
        <p:spPr>
          <a:xfrm>
            <a:off x="1173376" y="3839278"/>
            <a:ext cx="2463868" cy="60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2800" b="1" dirty="0"/>
              <a:t>SYSTEM</a:t>
            </a:r>
          </a:p>
        </p:txBody>
      </p:sp>
      <p:sp>
        <p:nvSpPr>
          <p:cNvPr id="6" name="Google Shape;734;p61">
            <a:extLst>
              <a:ext uri="{FF2B5EF4-FFF2-40B4-BE49-F238E27FC236}">
                <a16:creationId xmlns:a16="http://schemas.microsoft.com/office/drawing/2014/main" id="{8BF8F12B-EA68-D4B7-056C-4BD145CA1A62}"/>
              </a:ext>
            </a:extLst>
          </p:cNvPr>
          <p:cNvSpPr txBox="1">
            <a:spLocks/>
          </p:cNvSpPr>
          <p:nvPr/>
        </p:nvSpPr>
        <p:spPr>
          <a:xfrm>
            <a:off x="5173980" y="3657124"/>
            <a:ext cx="3970020" cy="73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2800" b="1" dirty="0"/>
              <a:t>EXTERNAL ENTITIES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DC62-2611-7DF6-6D84-C10D1B47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080" y="937294"/>
            <a:ext cx="4494600" cy="1172855"/>
          </a:xfrm>
        </p:spPr>
        <p:txBody>
          <a:bodyPr/>
          <a:lstStyle/>
          <a:p>
            <a:r>
              <a:rPr lang="en-US" sz="4000" dirty="0"/>
              <a:t>SYSTEM</a:t>
            </a:r>
            <a:endParaRPr lang="en-CM" sz="4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CA7DE-2C7E-FF44-0AE3-712ED303A8A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173479"/>
            <a:ext cx="1059180" cy="851985"/>
          </a:xfrm>
        </p:spPr>
        <p:txBody>
          <a:bodyPr/>
          <a:lstStyle/>
          <a:p>
            <a:r>
              <a:rPr lang="en-US" sz="4400" dirty="0"/>
              <a:t>01</a:t>
            </a:r>
            <a:r>
              <a:rPr lang="en-US" dirty="0"/>
              <a:t> </a:t>
            </a:r>
            <a:endParaRPr lang="en-CM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7003556-E202-75E3-2019-BF4A0961DFDB}"/>
              </a:ext>
            </a:extLst>
          </p:cNvPr>
          <p:cNvSpPr txBox="1">
            <a:spLocks/>
          </p:cNvSpPr>
          <p:nvPr/>
        </p:nvSpPr>
        <p:spPr>
          <a:xfrm>
            <a:off x="496837" y="2571750"/>
            <a:ext cx="8043645" cy="74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n-US" sz="3200" b="1" dirty="0"/>
              <a:t>DISASTER MANGEMENT SYSTEM</a:t>
            </a:r>
          </a:p>
          <a:p>
            <a:endParaRPr lang="en-CM" sz="1400" dirty="0"/>
          </a:p>
        </p:txBody>
      </p:sp>
    </p:spTree>
    <p:extLst>
      <p:ext uri="{BB962C8B-B14F-4D97-AF65-F5344CB8AC3E}">
        <p14:creationId xmlns:p14="http://schemas.microsoft.com/office/powerpoint/2010/main" val="247249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89E0D9E-3896-4681-8CEB-23E68068D51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14045" y="229553"/>
            <a:ext cx="1001395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72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4800" dirty="0"/>
              <a:t>02</a:t>
            </a:r>
            <a:r>
              <a:rPr lang="en-US" dirty="0"/>
              <a:t> </a:t>
            </a:r>
            <a:endParaRPr lang="en-CM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BEC2CE-550E-A135-0D10-F46E59C693F6}"/>
              </a:ext>
            </a:extLst>
          </p:cNvPr>
          <p:cNvSpPr txBox="1">
            <a:spLocks/>
          </p:cNvSpPr>
          <p:nvPr/>
        </p:nvSpPr>
        <p:spPr>
          <a:xfrm>
            <a:off x="1520100" y="161598"/>
            <a:ext cx="4494600" cy="117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4000" dirty="0"/>
              <a:t>EXTERNAL</a:t>
            </a:r>
            <a:r>
              <a:rPr lang="en-US" sz="4400" dirty="0"/>
              <a:t> ENTITIES</a:t>
            </a:r>
            <a:endParaRPr lang="en-CM" sz="44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CF15EE7-30CA-7A0A-9124-5A3D1658D9B9}"/>
              </a:ext>
            </a:extLst>
          </p:cNvPr>
          <p:cNvSpPr txBox="1">
            <a:spLocks/>
          </p:cNvSpPr>
          <p:nvPr/>
        </p:nvSpPr>
        <p:spPr>
          <a:xfrm>
            <a:off x="548550" y="1569720"/>
            <a:ext cx="6629490" cy="31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USER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EMERGENCY SERVICES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GEOSPATIAL DATA SERVICE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SYSTEM ADMINISTRATOR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GOVERNMENT AGENCY</a:t>
            </a:r>
            <a:endParaRPr lang="en-US" sz="2000" b="1" dirty="0"/>
          </a:p>
          <a:p>
            <a:endParaRPr lang="en-CM" dirty="0"/>
          </a:p>
        </p:txBody>
      </p:sp>
    </p:spTree>
    <p:extLst>
      <p:ext uri="{BB962C8B-B14F-4D97-AF65-F5344CB8AC3E}">
        <p14:creationId xmlns:p14="http://schemas.microsoft.com/office/powerpoint/2010/main" val="383270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B6429-59E7-286F-F42B-3B3084C292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/>
          <a:stretch/>
        </p:blipFill>
        <p:spPr bwMode="auto">
          <a:xfrm>
            <a:off x="674748" y="133190"/>
            <a:ext cx="7440552" cy="48771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7471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1"/>
          <p:cNvSpPr txBox="1">
            <a:spLocks noGrp="1"/>
          </p:cNvSpPr>
          <p:nvPr>
            <p:ph type="title" idx="2"/>
          </p:nvPr>
        </p:nvSpPr>
        <p:spPr>
          <a:xfrm>
            <a:off x="2582184" y="236461"/>
            <a:ext cx="34689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24" name="Google Shape;1024;p71"/>
          <p:cNvSpPr txBox="1">
            <a:spLocks noGrp="1"/>
          </p:cNvSpPr>
          <p:nvPr>
            <p:ph type="title"/>
          </p:nvPr>
        </p:nvSpPr>
        <p:spPr>
          <a:xfrm>
            <a:off x="1846141" y="934822"/>
            <a:ext cx="5223912" cy="1181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USE CASE </a:t>
            </a:r>
            <a:r>
              <a:rPr lang="en" dirty="0">
                <a:solidFill>
                  <a:schemeClr val="bg2"/>
                </a:solidFill>
              </a:rPr>
              <a:t>DIAGRAM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25" name="Google Shape;1025;p71"/>
          <p:cNvSpPr txBox="1">
            <a:spLocks noGrp="1"/>
          </p:cNvSpPr>
          <p:nvPr>
            <p:ph type="subTitle" idx="1"/>
          </p:nvPr>
        </p:nvSpPr>
        <p:spPr>
          <a:xfrm>
            <a:off x="156949" y="2223227"/>
            <a:ext cx="8006208" cy="683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use case diagram is a visual representation that illustrates how users (actors) interact with a system.</a:t>
            </a:r>
          </a:p>
        </p:txBody>
      </p:sp>
      <p:sp>
        <p:nvSpPr>
          <p:cNvPr id="2" name="Google Shape;1025;p71">
            <a:extLst>
              <a:ext uri="{FF2B5EF4-FFF2-40B4-BE49-F238E27FC236}">
                <a16:creationId xmlns:a16="http://schemas.microsoft.com/office/drawing/2014/main" id="{66A3681D-DCE0-064B-5781-332E0AEC6C57}"/>
              </a:ext>
            </a:extLst>
          </p:cNvPr>
          <p:cNvSpPr txBox="1">
            <a:spLocks/>
          </p:cNvSpPr>
          <p:nvPr/>
        </p:nvSpPr>
        <p:spPr>
          <a:xfrm>
            <a:off x="133692" y="2977609"/>
            <a:ext cx="6670968" cy="39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US" dirty="0"/>
              <a:t>For our system, the use case diagram consists of the following three actors</a:t>
            </a:r>
          </a:p>
        </p:txBody>
      </p:sp>
      <p:sp>
        <p:nvSpPr>
          <p:cNvPr id="4" name="Google Shape;750;p62">
            <a:extLst>
              <a:ext uri="{FF2B5EF4-FFF2-40B4-BE49-F238E27FC236}">
                <a16:creationId xmlns:a16="http://schemas.microsoft.com/office/drawing/2014/main" id="{B9DD70BA-20E7-FFCB-1729-8708A4970063}"/>
              </a:ext>
            </a:extLst>
          </p:cNvPr>
          <p:cNvSpPr/>
          <p:nvPr/>
        </p:nvSpPr>
        <p:spPr>
          <a:xfrm>
            <a:off x="653894" y="3643643"/>
            <a:ext cx="448500" cy="4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" name="Google Shape;760;p62">
            <a:extLst>
              <a:ext uri="{FF2B5EF4-FFF2-40B4-BE49-F238E27FC236}">
                <a16:creationId xmlns:a16="http://schemas.microsoft.com/office/drawing/2014/main" id="{5FE3F8E6-4EA0-44F8-9C7F-5A9335AAEB5B}"/>
              </a:ext>
            </a:extLst>
          </p:cNvPr>
          <p:cNvSpPr txBox="1">
            <a:spLocks/>
          </p:cNvSpPr>
          <p:nvPr/>
        </p:nvSpPr>
        <p:spPr>
          <a:xfrm>
            <a:off x="4078116" y="3752926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id="8" name="Google Shape;760;p62">
            <a:extLst>
              <a:ext uri="{FF2B5EF4-FFF2-40B4-BE49-F238E27FC236}">
                <a16:creationId xmlns:a16="http://schemas.microsoft.com/office/drawing/2014/main" id="{E8DC163E-9ADA-2F79-4C8E-9492AAEC5B01}"/>
              </a:ext>
            </a:extLst>
          </p:cNvPr>
          <p:cNvSpPr txBox="1">
            <a:spLocks/>
          </p:cNvSpPr>
          <p:nvPr/>
        </p:nvSpPr>
        <p:spPr>
          <a:xfrm>
            <a:off x="613994" y="3716775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id="9" name="Google Shape;750;p62">
            <a:extLst>
              <a:ext uri="{FF2B5EF4-FFF2-40B4-BE49-F238E27FC236}">
                <a16:creationId xmlns:a16="http://schemas.microsoft.com/office/drawing/2014/main" id="{28BA02B9-949C-454F-353F-F3D34EA0A0D9}"/>
              </a:ext>
            </a:extLst>
          </p:cNvPr>
          <p:cNvSpPr/>
          <p:nvPr/>
        </p:nvSpPr>
        <p:spPr>
          <a:xfrm>
            <a:off x="3819044" y="3643425"/>
            <a:ext cx="448500" cy="4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Google Shape;760;p62">
            <a:extLst>
              <a:ext uri="{FF2B5EF4-FFF2-40B4-BE49-F238E27FC236}">
                <a16:creationId xmlns:a16="http://schemas.microsoft.com/office/drawing/2014/main" id="{43254287-35F1-34F0-5665-AC99D686271E}"/>
              </a:ext>
            </a:extLst>
          </p:cNvPr>
          <p:cNvSpPr txBox="1">
            <a:spLocks/>
          </p:cNvSpPr>
          <p:nvPr/>
        </p:nvSpPr>
        <p:spPr>
          <a:xfrm>
            <a:off x="3739244" y="3716775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id="11" name="Google Shape;750;p62">
            <a:extLst>
              <a:ext uri="{FF2B5EF4-FFF2-40B4-BE49-F238E27FC236}">
                <a16:creationId xmlns:a16="http://schemas.microsoft.com/office/drawing/2014/main" id="{FB9ECAE1-F303-B856-BD10-8AEA452ABC78}"/>
              </a:ext>
            </a:extLst>
          </p:cNvPr>
          <p:cNvSpPr/>
          <p:nvPr/>
        </p:nvSpPr>
        <p:spPr>
          <a:xfrm>
            <a:off x="6744794" y="3631620"/>
            <a:ext cx="448500" cy="4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" name="Google Shape;760;p62">
            <a:extLst>
              <a:ext uri="{FF2B5EF4-FFF2-40B4-BE49-F238E27FC236}">
                <a16:creationId xmlns:a16="http://schemas.microsoft.com/office/drawing/2014/main" id="{E715DBC2-1B4F-28E5-50C1-ADB14C71682F}"/>
              </a:ext>
            </a:extLst>
          </p:cNvPr>
          <p:cNvSpPr txBox="1">
            <a:spLocks/>
          </p:cNvSpPr>
          <p:nvPr/>
        </p:nvSpPr>
        <p:spPr>
          <a:xfrm>
            <a:off x="6664994" y="3706238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sp>
        <p:nvSpPr>
          <p:cNvPr id="14" name="Google Shape;760;p62">
            <a:extLst>
              <a:ext uri="{FF2B5EF4-FFF2-40B4-BE49-F238E27FC236}">
                <a16:creationId xmlns:a16="http://schemas.microsoft.com/office/drawing/2014/main" id="{3B75EFE2-CE03-6E80-72B7-FCFC3F980044}"/>
              </a:ext>
            </a:extLst>
          </p:cNvPr>
          <p:cNvSpPr txBox="1">
            <a:spLocks/>
          </p:cNvSpPr>
          <p:nvPr/>
        </p:nvSpPr>
        <p:spPr>
          <a:xfrm>
            <a:off x="1892519" y="3622118"/>
            <a:ext cx="608100" cy="338251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F49D1B-D4AC-2606-F3AE-F84463E99AEE}"/>
              </a:ext>
            </a:extLst>
          </p:cNvPr>
          <p:cNvSpPr txBox="1"/>
          <p:nvPr/>
        </p:nvSpPr>
        <p:spPr>
          <a:xfrm>
            <a:off x="941507" y="3734640"/>
            <a:ext cx="1718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bg2"/>
                </a:solidFill>
                <a:latin typeface="Anton"/>
                <a:ea typeface="Anton"/>
                <a:cs typeface="Anton"/>
                <a:sym typeface="Anton"/>
              </a:rPr>
              <a:t>Primary Actors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48B63-F518-5834-C050-FC12E626177C}"/>
              </a:ext>
            </a:extLst>
          </p:cNvPr>
          <p:cNvSpPr txBox="1"/>
          <p:nvPr/>
        </p:nvSpPr>
        <p:spPr>
          <a:xfrm>
            <a:off x="7011391" y="3700561"/>
            <a:ext cx="1718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bg2"/>
                </a:solidFill>
                <a:latin typeface="Anton"/>
                <a:ea typeface="Anton"/>
                <a:cs typeface="Anton"/>
                <a:sym typeface="Anton"/>
              </a:rPr>
              <a:t>System Actors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978CB-8969-7833-DD3A-E857A915C583}"/>
              </a:ext>
            </a:extLst>
          </p:cNvPr>
          <p:cNvSpPr txBox="1"/>
          <p:nvPr/>
        </p:nvSpPr>
        <p:spPr>
          <a:xfrm>
            <a:off x="4078116" y="3727895"/>
            <a:ext cx="2004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bg2"/>
                </a:solidFill>
                <a:latin typeface="Anton"/>
                <a:ea typeface="Anton"/>
                <a:cs typeface="Anton"/>
                <a:sym typeface="Anton"/>
              </a:rPr>
              <a:t>Secondary Actors</a:t>
            </a:r>
          </a:p>
        </p:txBody>
      </p:sp>
      <p:sp>
        <p:nvSpPr>
          <p:cNvPr id="20" name="Google Shape;1025;p71">
            <a:extLst>
              <a:ext uri="{FF2B5EF4-FFF2-40B4-BE49-F238E27FC236}">
                <a16:creationId xmlns:a16="http://schemas.microsoft.com/office/drawing/2014/main" id="{8B661967-640E-2217-E2B3-BEFDC3A98250}"/>
              </a:ext>
            </a:extLst>
          </p:cNvPr>
          <p:cNvSpPr txBox="1">
            <a:spLocks/>
          </p:cNvSpPr>
          <p:nvPr/>
        </p:nvSpPr>
        <p:spPr>
          <a:xfrm>
            <a:off x="537706" y="4174552"/>
            <a:ext cx="3042857" cy="61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US" b="1" dirty="0"/>
              <a:t>USERS/CITIZENS</a:t>
            </a:r>
          </a:p>
          <a:p>
            <a:pPr marL="0" indent="0" algn="l"/>
            <a:r>
              <a:rPr lang="en-US" b="1" dirty="0"/>
              <a:t>EMERGENCY RESPONDERS</a:t>
            </a:r>
          </a:p>
        </p:txBody>
      </p:sp>
      <p:sp>
        <p:nvSpPr>
          <p:cNvPr id="21" name="Google Shape;1025;p71">
            <a:extLst>
              <a:ext uri="{FF2B5EF4-FFF2-40B4-BE49-F238E27FC236}">
                <a16:creationId xmlns:a16="http://schemas.microsoft.com/office/drawing/2014/main" id="{43DEEF9C-4573-A393-EC5A-139B1F2D4A82}"/>
              </a:ext>
            </a:extLst>
          </p:cNvPr>
          <p:cNvSpPr txBox="1">
            <a:spLocks/>
          </p:cNvSpPr>
          <p:nvPr/>
        </p:nvSpPr>
        <p:spPr>
          <a:xfrm>
            <a:off x="3739244" y="4195814"/>
            <a:ext cx="2502828" cy="39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US" b="1" dirty="0"/>
              <a:t>GOVERNMENT AGENCIES</a:t>
            </a:r>
          </a:p>
        </p:txBody>
      </p:sp>
      <p:sp>
        <p:nvSpPr>
          <p:cNvPr id="23" name="Google Shape;1025;p71">
            <a:extLst>
              <a:ext uri="{FF2B5EF4-FFF2-40B4-BE49-F238E27FC236}">
                <a16:creationId xmlns:a16="http://schemas.microsoft.com/office/drawing/2014/main" id="{6A617CDB-4EF8-7759-104B-6C838F1C3034}"/>
              </a:ext>
            </a:extLst>
          </p:cNvPr>
          <p:cNvSpPr txBox="1">
            <a:spLocks/>
          </p:cNvSpPr>
          <p:nvPr/>
        </p:nvSpPr>
        <p:spPr>
          <a:xfrm>
            <a:off x="6664994" y="4149361"/>
            <a:ext cx="2502828" cy="39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US" b="1" dirty="0"/>
              <a:t>SYSTEM ADMINISTRATOR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593</Words>
  <Application>Microsoft Office PowerPoint</Application>
  <PresentationFormat>On-screen Show (16:9)</PresentationFormat>
  <Paragraphs>158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Anaheim</vt:lpstr>
      <vt:lpstr>Anton</vt:lpstr>
      <vt:lpstr>Arial</vt:lpstr>
      <vt:lpstr>Arial Black</vt:lpstr>
      <vt:lpstr>DM Sans</vt:lpstr>
      <vt:lpstr>Graphic Design Project Proposal XL by Slidesgo</vt:lpstr>
      <vt:lpstr>SYSTEM MODELING and DESIGN  For A Disaster Management Mobile Application</vt:lpstr>
      <vt:lpstr>Group Two</vt:lpstr>
      <vt:lpstr>01. INTRODUCTION</vt:lpstr>
      <vt:lpstr>INTRODUCTION </vt:lpstr>
      <vt:lpstr>CONTEXT DIAGRAM</vt:lpstr>
      <vt:lpstr>SYSTEM</vt:lpstr>
      <vt:lpstr>02 </vt:lpstr>
      <vt:lpstr>PowerPoint Presentation</vt:lpstr>
      <vt:lpstr>03</vt:lpstr>
      <vt:lpstr>USE CASES FOR THE VARIOUS ACTORS</vt:lpstr>
      <vt:lpstr>PowerPoint Presentation</vt:lpstr>
      <vt:lpstr>PowerPoint Presentation</vt:lpstr>
      <vt:lpstr>PowerPoint Presentation</vt:lpstr>
      <vt:lpstr>CLASS DIAGRAM</vt:lpstr>
      <vt:lpstr>The Various Classes in our Class Diagram</vt:lpstr>
      <vt:lpstr>PowerPoint Presentation</vt:lpstr>
      <vt:lpstr>SEQUENCE DIAGRAM</vt:lpstr>
      <vt:lpstr>The Various Objects in our System</vt:lpstr>
      <vt:lpstr>PowerPoint Presentation</vt:lpstr>
      <vt:lpstr>DEPLOYMENT DIAGRAM</vt:lpstr>
      <vt:lpstr>The Various components of the Deployment Diagram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Kehbuma Charles</dc:creator>
  <cp:lastModifiedBy>Quinuel Ndip-Agbor</cp:lastModifiedBy>
  <cp:revision>5</cp:revision>
  <dcterms:modified xsi:type="dcterms:W3CDTF">2024-05-27T23:01:51Z</dcterms:modified>
</cp:coreProperties>
</file>